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Canva Sans Bold" charset="1" panose="020B0803030501040103"/>
      <p:regular r:id="rId17"/>
    </p:embeddedFont>
    <p:embeddedFont>
      <p:font typeface="Poppins" charset="1" panose="00000500000000000000"/>
      <p:regular r:id="rId18"/>
    </p:embeddedFont>
    <p:embeddedFont>
      <p:font typeface="Georgia Pro Condensed" charset="1" panose="02040506050405020303"/>
      <p:regular r:id="rId19"/>
    </p:embeddedFont>
    <p:embeddedFont>
      <p:font typeface="Helvetica World" charset="1" panose="020B0500040000020004"/>
      <p:regular r:id="rId20"/>
    </p:embeddedFont>
    <p:embeddedFont>
      <p:font typeface="Helvetica World Bold" charset="1" panose="020B08000400000200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svg>
</file>

<file path=ppt/media/image2.jpe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7B2">
                <a:alpha val="100000"/>
              </a:srgbClr>
            </a:gs>
            <a:gs pos="100000">
              <a:srgbClr val="7ED957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6111" y="252653"/>
            <a:ext cx="17624433" cy="9781694"/>
          </a:xfrm>
          <a:custGeom>
            <a:avLst/>
            <a:gdLst/>
            <a:ahLst/>
            <a:cxnLst/>
            <a:rect r="r" b="b" t="t" l="l"/>
            <a:pathLst>
              <a:path h="9781694" w="17624433">
                <a:moveTo>
                  <a:pt x="0" y="0"/>
                </a:moveTo>
                <a:lnTo>
                  <a:pt x="17624433" y="0"/>
                </a:lnTo>
                <a:lnTo>
                  <a:pt x="17624433" y="9781694"/>
                </a:lnTo>
                <a:lnTo>
                  <a:pt x="0" y="97816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</a:blip>
            <a:stretch>
              <a:fillRect l="0" t="-35236" r="-2084" b="-4869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0162" y="2353269"/>
            <a:ext cx="15339417" cy="178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b="true" sz="5100" spc="-229">
                <a:solidFill>
                  <a:srgbClr val="58544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Ezhil : Beautifying the Temple City Through Civic Tech</a:t>
            </a:r>
          </a:p>
          <a:p>
            <a:pPr algn="ctr">
              <a:lnSpc>
                <a:spcPts val="713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586610" y="4256806"/>
            <a:ext cx="15043435" cy="616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861"/>
              </a:lnSpc>
            </a:pPr>
            <a:r>
              <a:rPr lang="en-US" sz="3472">
                <a:solidFill>
                  <a:srgbClr val="58544D"/>
                </a:solidFill>
                <a:latin typeface="Poppins"/>
                <a:ea typeface="Poppins"/>
                <a:cs typeface="Poppins"/>
                <a:sym typeface="Poppins"/>
              </a:rPr>
              <a:t> Empowering citizens to report, clean, and monitor waste using AI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092114" y="8096508"/>
            <a:ext cx="6017464" cy="1413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1"/>
              </a:lnSpc>
            </a:pPr>
            <a:r>
              <a:rPr lang="en-US" b="true" sz="4022">
                <a:solidFill>
                  <a:srgbClr val="58544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 NAME: WAKANDA</a:t>
            </a:r>
          </a:p>
          <a:p>
            <a:pPr algn="ctr">
              <a:lnSpc>
                <a:spcPts val="5631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7B2">
                <a:alpha val="100000"/>
              </a:srgbClr>
            </a:gs>
            <a:gs pos="100000">
              <a:srgbClr val="7ED957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296400" y="666750"/>
            <a:ext cx="7764216" cy="8591550"/>
            <a:chOff x="0" y="0"/>
            <a:chExt cx="1220873" cy="13509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20873" cy="1350966"/>
            </a:xfrm>
            <a:custGeom>
              <a:avLst/>
              <a:gdLst/>
              <a:ahLst/>
              <a:cxnLst/>
              <a:rect r="r" b="b" t="t" l="l"/>
              <a:pathLst>
                <a:path h="1350966" w="1220873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l="0" t="-17820" r="0" b="-1782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809625"/>
            <a:ext cx="6886575" cy="2079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 strike="noStrike" u="none">
                <a:solidFill>
                  <a:srgbClr val="58544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Grounded AI Civic Assistant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124325"/>
            <a:ext cx="6886575" cy="3003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19"/>
              </a:lnSpc>
            </a:pPr>
            <a:r>
              <a:rPr lang="en-US" sz="2799" spc="-41" strike="noStrike" u="none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Our AI assistant provides </a:t>
            </a:r>
            <a:r>
              <a:rPr lang="en-US" b="true" sz="2799" spc="-41" strike="noStrike" u="none">
                <a:solidFill>
                  <a:srgbClr val="58544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reliable answers</a:t>
            </a:r>
            <a:r>
              <a:rPr lang="en-US" sz="2799" spc="-41" strike="noStrike" u="none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to citizen inquiries about waste disposal and civic services. By linking responses to credible sources, it fosters user trust and encourages community engagement in sustainability efforts.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7B2">
                <a:alpha val="100000"/>
              </a:srgbClr>
            </a:gs>
            <a:gs pos="100000">
              <a:srgbClr val="7ED957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4465383" cy="23581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65383" cy="2358124"/>
            </a:xfrm>
            <a:custGeom>
              <a:avLst/>
              <a:gdLst/>
              <a:ahLst/>
              <a:cxnLst/>
              <a:rect r="r" b="b" t="t" l="l"/>
              <a:pathLst>
                <a:path h="2358124" w="4465383">
                  <a:moveTo>
                    <a:pt x="20548" y="0"/>
                  </a:moveTo>
                  <a:lnTo>
                    <a:pt x="4444835" y="0"/>
                  </a:lnTo>
                  <a:cubicBezTo>
                    <a:pt x="4456183" y="0"/>
                    <a:pt x="4465383" y="9200"/>
                    <a:pt x="4465383" y="20548"/>
                  </a:cubicBezTo>
                  <a:lnTo>
                    <a:pt x="4465383" y="2337575"/>
                  </a:lnTo>
                  <a:cubicBezTo>
                    <a:pt x="4465383" y="2348924"/>
                    <a:pt x="4456183" y="2358124"/>
                    <a:pt x="4444835" y="2358124"/>
                  </a:cubicBezTo>
                  <a:lnTo>
                    <a:pt x="20548" y="2358124"/>
                  </a:lnTo>
                  <a:cubicBezTo>
                    <a:pt x="9200" y="2358124"/>
                    <a:pt x="0" y="2348924"/>
                    <a:pt x="0" y="2337575"/>
                  </a:cubicBezTo>
                  <a:lnTo>
                    <a:pt x="0" y="20548"/>
                  </a:lnTo>
                  <a:cubicBezTo>
                    <a:pt x="0" y="9200"/>
                    <a:pt x="9200" y="0"/>
                    <a:pt x="205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65383" cy="23962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3117037">
            <a:off x="16099474" y="7952721"/>
            <a:ext cx="2112604" cy="1859092"/>
          </a:xfrm>
          <a:custGeom>
            <a:avLst/>
            <a:gdLst/>
            <a:ahLst/>
            <a:cxnLst/>
            <a:rect r="r" b="b" t="t" l="l"/>
            <a:pathLst>
              <a:path h="1859092" w="2112604">
                <a:moveTo>
                  <a:pt x="0" y="0"/>
                </a:moveTo>
                <a:lnTo>
                  <a:pt x="2112605" y="0"/>
                </a:lnTo>
                <a:lnTo>
                  <a:pt x="2112605" y="1859092"/>
                </a:lnTo>
                <a:lnTo>
                  <a:pt x="0" y="18590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105025" y="1562100"/>
            <a:ext cx="11596768" cy="5629910"/>
            <a:chOff x="0" y="0"/>
            <a:chExt cx="15462357" cy="750654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273810"/>
              <a:ext cx="15462357" cy="62327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059"/>
                </a:lnSpc>
              </a:pPr>
              <a:r>
                <a:rPr lang="en-US" sz="2899" spc="-43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At Build Ezhil, we prioritize </a:t>
              </a:r>
              <a:r>
                <a:rPr lang="en-US" b="true" sz="2899" spc="-43">
                  <a:solidFill>
                    <a:srgbClr val="58544D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data integrity</a:t>
              </a:r>
              <a:r>
                <a:rPr lang="en-US" sz="2899" spc="-43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and transparency:</a:t>
              </a:r>
            </a:p>
            <a:p>
              <a:pPr algn="l" marL="626107" indent="-313054" lvl="1">
                <a:lnSpc>
                  <a:spcPts val="4059"/>
                </a:lnSpc>
                <a:buFont typeface="Arial"/>
                <a:buChar char="•"/>
              </a:pPr>
              <a:r>
                <a:rPr lang="en-US" sz="2899" spc="-43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No fabricated statistics or misleading information</a:t>
              </a:r>
            </a:p>
            <a:p>
              <a:pPr algn="l" marL="626107" indent="-313054" lvl="1">
                <a:lnSpc>
                  <a:spcPts val="4059"/>
                </a:lnSpc>
                <a:buFont typeface="Arial"/>
                <a:buChar char="•"/>
              </a:pPr>
              <a:r>
                <a:rPr lang="en-US" sz="2899" spc="-43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Clear disclosure of AI confidence levels and limitations</a:t>
              </a:r>
            </a:p>
            <a:p>
              <a:pPr algn="l" marL="626107" indent="-313054" lvl="1">
                <a:lnSpc>
                  <a:spcPts val="4059"/>
                </a:lnSpc>
                <a:buFont typeface="Arial"/>
                <a:buChar char="•"/>
              </a:pPr>
              <a:r>
                <a:rPr lang="en-US" sz="2899" spc="-43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Robust user data privacy measures with secure Firebase storage</a:t>
              </a:r>
            </a:p>
            <a:p>
              <a:pPr algn="l" marL="626107" indent="-313054" lvl="1">
                <a:lnSpc>
                  <a:spcPts val="4059"/>
                </a:lnSpc>
                <a:buFont typeface="Arial"/>
                <a:buChar char="•"/>
              </a:pPr>
              <a:r>
                <a:rPr lang="en-US" sz="2899" spc="-43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Commitment to open and trustworthy civic technology</a:t>
              </a:r>
            </a:p>
            <a:p>
              <a:pPr algn="l" marL="626107" indent="-313054" lvl="1">
                <a:lnSpc>
                  <a:spcPts val="4059"/>
                </a:lnSpc>
                <a:buFont typeface="Arial"/>
                <a:buChar char="•"/>
              </a:pPr>
              <a:r>
                <a:rPr lang="en-US" sz="2899" spc="-43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By adhering to these principles, we aim to foster </a:t>
              </a:r>
              <a:r>
                <a:rPr lang="en-US" b="true" sz="2899" spc="-43">
                  <a:solidFill>
                    <a:srgbClr val="58544D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user trust</a:t>
              </a:r>
              <a:r>
                <a:rPr lang="en-US" sz="2899" spc="-43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and create a reliable platform for civic engagement. Our approach not only enhances the functionality of the app but also ensures that citizens feel confident in utilizing the services offered by the platform.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0"/>
              <a:ext cx="15462357" cy="746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079"/>
                </a:lnSpc>
                <a:spcBef>
                  <a:spcPct val="0"/>
                </a:spcBef>
              </a:pPr>
              <a:r>
                <a:rPr lang="en-US" b="true" sz="3399" spc="-50">
                  <a:solidFill>
                    <a:srgbClr val="A4C39B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Ensuring integrity and user trust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7B2">
                <a:alpha val="100000"/>
              </a:srgbClr>
            </a:gs>
            <a:gs pos="100000">
              <a:srgbClr val="7ED957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20873" cy="1350966"/>
            </a:xfrm>
            <a:custGeom>
              <a:avLst/>
              <a:gdLst/>
              <a:ahLst/>
              <a:cxnLst/>
              <a:rect r="r" b="b" t="t" l="l"/>
              <a:pathLst>
                <a:path h="1350966" w="1220873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l="-417" t="0" r="-417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809625"/>
            <a:ext cx="6886575" cy="4098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 strike="noStrike" u="none">
                <a:solidFill>
                  <a:srgbClr val="58544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Waste Management Challenges in Madurai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73522" y="5480956"/>
            <a:ext cx="6886575" cy="2884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79"/>
              </a:lnSpc>
            </a:pPr>
            <a:r>
              <a:rPr lang="en-US" sz="2699" spc="-40" strike="noStrike" u="none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Madurai faces significant issues with urban waste, resulting in </a:t>
            </a:r>
            <a:r>
              <a:rPr lang="en-US" b="true" sz="2699" spc="-40" strike="noStrike" u="none">
                <a:solidFill>
                  <a:srgbClr val="58544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clogged streets</a:t>
            </a:r>
            <a:r>
              <a:rPr lang="en-US" sz="2699" spc="-40" strike="noStrike" u="none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and health hazards. Effective civic engagement and technology-driven solutions are essential to improve cleanliness and environmental sustainability.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7B2">
                <a:alpha val="100000"/>
              </a:srgbClr>
            </a:gs>
            <a:gs pos="100000">
              <a:srgbClr val="7ED957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20200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3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666750"/>
            <a:ext cx="16954500" cy="8953500"/>
            <a:chOff x="0" y="0"/>
            <a:chExt cx="4465383" cy="235812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65383" cy="2358124"/>
            </a:xfrm>
            <a:custGeom>
              <a:avLst/>
              <a:gdLst/>
              <a:ahLst/>
              <a:cxnLst/>
              <a:rect r="r" b="b" t="t" l="l"/>
              <a:pathLst>
                <a:path h="2358124" w="4465383">
                  <a:moveTo>
                    <a:pt x="20548" y="0"/>
                  </a:moveTo>
                  <a:lnTo>
                    <a:pt x="4444835" y="0"/>
                  </a:lnTo>
                  <a:cubicBezTo>
                    <a:pt x="4456183" y="0"/>
                    <a:pt x="4465383" y="9200"/>
                    <a:pt x="4465383" y="20548"/>
                  </a:cubicBezTo>
                  <a:lnTo>
                    <a:pt x="4465383" y="2337575"/>
                  </a:lnTo>
                  <a:cubicBezTo>
                    <a:pt x="4465383" y="2348924"/>
                    <a:pt x="4456183" y="2358124"/>
                    <a:pt x="4444835" y="2358124"/>
                  </a:cubicBezTo>
                  <a:lnTo>
                    <a:pt x="20548" y="2358124"/>
                  </a:lnTo>
                  <a:cubicBezTo>
                    <a:pt x="9200" y="2358124"/>
                    <a:pt x="0" y="2348924"/>
                    <a:pt x="0" y="2337575"/>
                  </a:cubicBezTo>
                  <a:lnTo>
                    <a:pt x="0" y="20548"/>
                  </a:lnTo>
                  <a:cubicBezTo>
                    <a:pt x="0" y="9200"/>
                    <a:pt x="9200" y="0"/>
                    <a:pt x="205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65383" cy="23962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800225" y="1562100"/>
            <a:ext cx="13249275" cy="2131145"/>
            <a:chOff x="0" y="0"/>
            <a:chExt cx="17665700" cy="284152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85725"/>
              <a:ext cx="17665700" cy="17502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659"/>
                </a:lnSpc>
              </a:pPr>
              <a:r>
                <a:rPr lang="en-US" sz="8199" spc="-245">
                  <a:solidFill>
                    <a:srgbClr val="58544D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Problem Statement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235101"/>
              <a:ext cx="17665700" cy="606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b="true" sz="2700" spc="-40">
                  <a:solidFill>
                    <a:srgbClr val="58544D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Key challenges affecting waste management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800225" y="5143500"/>
            <a:ext cx="4308497" cy="3203575"/>
            <a:chOff x="0" y="0"/>
            <a:chExt cx="5744662" cy="4271433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5744662" cy="606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39"/>
                </a:lnSpc>
                <a:spcBef>
                  <a:spcPct val="0"/>
                </a:spcBef>
              </a:pPr>
              <a:r>
                <a:rPr lang="en-US" b="true" sz="2699" spc="-40">
                  <a:solidFill>
                    <a:srgbClr val="58544D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Citizen Engagement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133475"/>
              <a:ext cx="5744662" cy="3137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79"/>
                </a:lnSpc>
              </a:pPr>
              <a:r>
                <a:rPr lang="en-US" sz="2199" spc="-32" strike="noStrike" u="none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There is </a:t>
              </a:r>
              <a:r>
                <a:rPr lang="en-US" b="true" sz="2199" spc="-32" strike="noStrike" u="none">
                  <a:solidFill>
                    <a:srgbClr val="58544D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limited involvement</a:t>
              </a:r>
              <a:r>
                <a:rPr lang="en-US" sz="2199" spc="-32" strike="noStrike" u="none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from residents in reporting waste issues, which hampers the overall effectiveness of civic cleanliness initiatives and results in unaddressed waste problems.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712100" y="5143500"/>
            <a:ext cx="4010025" cy="3203575"/>
            <a:chOff x="0" y="0"/>
            <a:chExt cx="5346700" cy="4271433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9525"/>
              <a:ext cx="5346700" cy="606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39"/>
                </a:lnSpc>
                <a:spcBef>
                  <a:spcPct val="0"/>
                </a:spcBef>
              </a:pPr>
              <a:r>
                <a:rPr lang="en-US" b="true" sz="2699" spc="-40">
                  <a:solidFill>
                    <a:srgbClr val="58544D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Waste Classification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133475"/>
              <a:ext cx="5346700" cy="3137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79"/>
                </a:lnSpc>
              </a:pPr>
              <a:r>
                <a:rPr lang="en-US" sz="2199" spc="-32" strike="noStrike" u="none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Current reporting apps lack </a:t>
              </a:r>
              <a:r>
                <a:rPr lang="en-US" b="true" sz="2199" spc="-32" strike="noStrike" u="none">
                  <a:solidFill>
                    <a:srgbClr val="58544D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intelligent classification</a:t>
              </a:r>
              <a:r>
                <a:rPr lang="en-US" sz="2199" spc="-32" strike="noStrike" u="none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capabilities, making it difficult to categorize waste types effectively and leading to inefficient responses from authorities.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172950" y="5143500"/>
            <a:ext cx="4010025" cy="3072765"/>
            <a:chOff x="0" y="0"/>
            <a:chExt cx="5346700" cy="4097020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0"/>
              <a:ext cx="5346700" cy="571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19"/>
                </a:lnSpc>
                <a:spcBef>
                  <a:spcPct val="0"/>
                </a:spcBef>
              </a:pPr>
              <a:r>
                <a:rPr lang="en-US" b="true" sz="2599" spc="-38">
                  <a:solidFill>
                    <a:srgbClr val="58544D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Complaint Generation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117600"/>
              <a:ext cx="5346700" cy="2979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 spc="-31" strike="noStrike" u="none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The manual generation of complaints creates </a:t>
              </a:r>
              <a:r>
                <a:rPr lang="en-US" b="true" sz="2100" spc="-31" strike="noStrike" u="none">
                  <a:solidFill>
                    <a:srgbClr val="58544D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inefficiencies</a:t>
              </a:r>
              <a:r>
                <a:rPr lang="en-US" sz="2100" spc="-31" strike="noStrike" u="none">
                  <a:solidFill>
                    <a:srgbClr val="58544D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in tracking and addressing waste issues, resulting in delays and inadequate responses to citizens' concerns.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-3117037">
            <a:off x="16099474" y="7952721"/>
            <a:ext cx="2112604" cy="1859092"/>
          </a:xfrm>
          <a:custGeom>
            <a:avLst/>
            <a:gdLst/>
            <a:ahLst/>
            <a:cxnLst/>
            <a:rect r="r" b="b" t="t" l="l"/>
            <a:pathLst>
              <a:path h="1859092" w="2112604">
                <a:moveTo>
                  <a:pt x="0" y="0"/>
                </a:moveTo>
                <a:lnTo>
                  <a:pt x="2112605" y="0"/>
                </a:lnTo>
                <a:lnTo>
                  <a:pt x="2112605" y="1859092"/>
                </a:lnTo>
                <a:lnTo>
                  <a:pt x="0" y="18590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7B2">
                <a:alpha val="100000"/>
              </a:srgbClr>
            </a:gs>
            <a:gs pos="100000">
              <a:srgbClr val="7ED957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20873" cy="1350966"/>
            </a:xfrm>
            <a:custGeom>
              <a:avLst/>
              <a:gdLst/>
              <a:ahLst/>
              <a:cxnLst/>
              <a:rect r="r" b="b" t="t" l="l"/>
              <a:pathLst>
                <a:path h="1350966" w="1220873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l="-417" t="0" r="-417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1171575"/>
            <a:ext cx="6886575" cy="2079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 strike="noStrike" u="none">
                <a:solidFill>
                  <a:srgbClr val="58544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Introducing Build Ezhil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257233"/>
            <a:ext cx="6886575" cy="2407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79"/>
              </a:lnSpc>
            </a:pPr>
            <a:r>
              <a:rPr lang="en-US" sz="2699" spc="-40" strike="noStrike" u="none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Build Ezhil is a </a:t>
            </a:r>
            <a:r>
              <a:rPr lang="en-US" b="true" sz="2699" spc="-40" strike="noStrike" u="none">
                <a:solidFill>
                  <a:srgbClr val="58544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mobile-first web app</a:t>
            </a:r>
            <a:r>
              <a:rPr lang="en-US" sz="2699" spc="-40" strike="noStrike" u="none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designed for easy waste image uploads, using AI for classification and creating an intuitive platform for real-time cleanliness monitoring in Madurai neighborhoods.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7B2">
                <a:alpha val="100000"/>
              </a:srgbClr>
            </a:gs>
            <a:gs pos="100000">
              <a:srgbClr val="7ED957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4321711"/>
            <a:ext cx="6886575" cy="2717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b="true" sz="2499" spc="-37" strike="noStrike" u="none">
                <a:solidFill>
                  <a:srgbClr val="58544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AI waste classification</a:t>
            </a:r>
            <a:r>
              <a:rPr lang="en-US" sz="2499" spc="-37" strike="noStrike" u="none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for accurate disposal guidance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b="true" sz="2499" spc="-37" strike="noStrike" u="none">
                <a:solidFill>
                  <a:srgbClr val="58544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Auto-generated complaints</a:t>
            </a:r>
            <a:r>
              <a:rPr lang="en-US" sz="2499" spc="-37" strike="noStrike" u="none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submitted directly to authorities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b="true" sz="2499" spc="-37" strike="noStrike" u="none">
                <a:solidFill>
                  <a:srgbClr val="58544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Real-time area dashboard</a:t>
            </a:r>
            <a:r>
              <a:rPr lang="en-US" sz="2499" spc="-37" strike="noStrike" u="none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displaying cleanliness metrics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653436"/>
            <a:ext cx="6886575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400"/>
              </a:lnSpc>
            </a:pPr>
            <a:r>
              <a:rPr lang="en-US" sz="8000" spc="-240">
                <a:solidFill>
                  <a:srgbClr val="58544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Core Features of Build Ezhil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20873" cy="1350966"/>
            </a:xfrm>
            <a:custGeom>
              <a:avLst/>
              <a:gdLst/>
              <a:ahLst/>
              <a:cxnLst/>
              <a:rect r="r" b="b" t="t" l="l"/>
              <a:pathLst>
                <a:path h="1350966" w="1220873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l="-417" t="0" r="-417" b="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7B2">
                <a:alpha val="100000"/>
              </a:srgbClr>
            </a:gs>
            <a:gs pos="100000">
              <a:srgbClr val="7ED957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457450"/>
            <a:chOff x="0" y="0"/>
            <a:chExt cx="4816593" cy="64723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647230"/>
            </a:xfrm>
            <a:custGeom>
              <a:avLst/>
              <a:gdLst/>
              <a:ahLst/>
              <a:cxnLst/>
              <a:rect r="r" b="b" t="t" l="l"/>
              <a:pathLst>
                <a:path h="64723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47230"/>
                  </a:lnTo>
                  <a:lnTo>
                    <a:pt x="0" y="64723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685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66750" y="3352800"/>
            <a:ext cx="11201400" cy="6267450"/>
            <a:chOff x="0" y="0"/>
            <a:chExt cx="1471052" cy="8230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71052" cy="823089"/>
            </a:xfrm>
            <a:custGeom>
              <a:avLst/>
              <a:gdLst/>
              <a:ahLst/>
              <a:cxnLst/>
              <a:rect r="r" b="b" t="t" l="l"/>
              <a:pathLst>
                <a:path h="823089" w="1471052">
                  <a:moveTo>
                    <a:pt x="13823" y="0"/>
                  </a:moveTo>
                  <a:lnTo>
                    <a:pt x="1457229" y="0"/>
                  </a:lnTo>
                  <a:cubicBezTo>
                    <a:pt x="1460895" y="0"/>
                    <a:pt x="1464411" y="1456"/>
                    <a:pt x="1467004" y="4049"/>
                  </a:cubicBezTo>
                  <a:cubicBezTo>
                    <a:pt x="1469596" y="6641"/>
                    <a:pt x="1471052" y="10157"/>
                    <a:pt x="1471052" y="13823"/>
                  </a:cubicBezTo>
                  <a:lnTo>
                    <a:pt x="1471052" y="809266"/>
                  </a:lnTo>
                  <a:cubicBezTo>
                    <a:pt x="1471052" y="812932"/>
                    <a:pt x="1469596" y="816448"/>
                    <a:pt x="1467004" y="819040"/>
                  </a:cubicBezTo>
                  <a:cubicBezTo>
                    <a:pt x="1464411" y="821632"/>
                    <a:pt x="1460895" y="823089"/>
                    <a:pt x="1457229" y="823089"/>
                  </a:cubicBezTo>
                  <a:lnTo>
                    <a:pt x="13823" y="823089"/>
                  </a:lnTo>
                  <a:cubicBezTo>
                    <a:pt x="10157" y="823089"/>
                    <a:pt x="6641" y="821632"/>
                    <a:pt x="4049" y="819040"/>
                  </a:cubicBezTo>
                  <a:cubicBezTo>
                    <a:pt x="1456" y="816448"/>
                    <a:pt x="0" y="812932"/>
                    <a:pt x="0" y="809266"/>
                  </a:cubicBezTo>
                  <a:lnTo>
                    <a:pt x="0" y="13823"/>
                  </a:lnTo>
                  <a:cubicBezTo>
                    <a:pt x="0" y="10157"/>
                    <a:pt x="1456" y="6641"/>
                    <a:pt x="4049" y="4049"/>
                  </a:cubicBezTo>
                  <a:cubicBezTo>
                    <a:pt x="6641" y="1456"/>
                    <a:pt x="10157" y="0"/>
                    <a:pt x="13823" y="0"/>
                  </a:cubicBezTo>
                  <a:close/>
                </a:path>
              </a:pathLst>
            </a:custGeom>
            <a:blipFill>
              <a:blip r:embed="rId2"/>
              <a:stretch>
                <a:fillRect l="-521" t="0" r="-521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72950" y="3352800"/>
            <a:ext cx="5448300" cy="6267450"/>
            <a:chOff x="0" y="0"/>
            <a:chExt cx="715512" cy="82308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15512" cy="823089"/>
            </a:xfrm>
            <a:custGeom>
              <a:avLst/>
              <a:gdLst/>
              <a:ahLst/>
              <a:cxnLst/>
              <a:rect r="r" b="b" t="t" l="l"/>
              <a:pathLst>
                <a:path h="823089" w="715512">
                  <a:moveTo>
                    <a:pt x="28420" y="0"/>
                  </a:moveTo>
                  <a:lnTo>
                    <a:pt x="687092" y="0"/>
                  </a:lnTo>
                  <a:cubicBezTo>
                    <a:pt x="702788" y="0"/>
                    <a:pt x="715512" y="12724"/>
                    <a:pt x="715512" y="28420"/>
                  </a:cubicBezTo>
                  <a:lnTo>
                    <a:pt x="715512" y="794669"/>
                  </a:lnTo>
                  <a:cubicBezTo>
                    <a:pt x="715512" y="802206"/>
                    <a:pt x="712518" y="809435"/>
                    <a:pt x="707188" y="814765"/>
                  </a:cubicBezTo>
                  <a:cubicBezTo>
                    <a:pt x="701858" y="820095"/>
                    <a:pt x="694630" y="823089"/>
                    <a:pt x="687092" y="823089"/>
                  </a:cubicBezTo>
                  <a:lnTo>
                    <a:pt x="28420" y="823089"/>
                  </a:lnTo>
                  <a:cubicBezTo>
                    <a:pt x="12724" y="823089"/>
                    <a:pt x="0" y="810365"/>
                    <a:pt x="0" y="794669"/>
                  </a:cubicBezTo>
                  <a:lnTo>
                    <a:pt x="0" y="28420"/>
                  </a:lnTo>
                  <a:cubicBezTo>
                    <a:pt x="0" y="12724"/>
                    <a:pt x="12724" y="0"/>
                    <a:pt x="2842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321" r="0" b="-321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666750" y="790575"/>
            <a:ext cx="16954500" cy="103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00"/>
              </a:lnSpc>
            </a:pPr>
            <a:r>
              <a:rPr lang="en-US" sz="7600" spc="-228">
                <a:solidFill>
                  <a:srgbClr val="58544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AI-Powered Waste Classification: Wet and Dry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7B2">
                <a:alpha val="100000"/>
              </a:srgbClr>
            </a:gs>
            <a:gs pos="100000">
              <a:srgbClr val="7ED957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457450"/>
            <a:chOff x="0" y="0"/>
            <a:chExt cx="4816593" cy="64723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647230"/>
            </a:xfrm>
            <a:custGeom>
              <a:avLst/>
              <a:gdLst/>
              <a:ahLst/>
              <a:cxnLst/>
              <a:rect r="r" b="b" t="t" l="l"/>
              <a:pathLst>
                <a:path h="64723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47230"/>
                  </a:lnTo>
                  <a:lnTo>
                    <a:pt x="0" y="64723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685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66750" y="3352800"/>
            <a:ext cx="11201400" cy="6267450"/>
            <a:chOff x="0" y="0"/>
            <a:chExt cx="1471052" cy="8230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71052" cy="823089"/>
            </a:xfrm>
            <a:custGeom>
              <a:avLst/>
              <a:gdLst/>
              <a:ahLst/>
              <a:cxnLst/>
              <a:rect r="r" b="b" t="t" l="l"/>
              <a:pathLst>
                <a:path h="823089" w="1471052">
                  <a:moveTo>
                    <a:pt x="13823" y="0"/>
                  </a:moveTo>
                  <a:lnTo>
                    <a:pt x="1457229" y="0"/>
                  </a:lnTo>
                  <a:cubicBezTo>
                    <a:pt x="1460895" y="0"/>
                    <a:pt x="1464411" y="1456"/>
                    <a:pt x="1467004" y="4049"/>
                  </a:cubicBezTo>
                  <a:cubicBezTo>
                    <a:pt x="1469596" y="6641"/>
                    <a:pt x="1471052" y="10157"/>
                    <a:pt x="1471052" y="13823"/>
                  </a:cubicBezTo>
                  <a:lnTo>
                    <a:pt x="1471052" y="809266"/>
                  </a:lnTo>
                  <a:cubicBezTo>
                    <a:pt x="1471052" y="812932"/>
                    <a:pt x="1469596" y="816448"/>
                    <a:pt x="1467004" y="819040"/>
                  </a:cubicBezTo>
                  <a:cubicBezTo>
                    <a:pt x="1464411" y="821632"/>
                    <a:pt x="1460895" y="823089"/>
                    <a:pt x="1457229" y="823089"/>
                  </a:cubicBezTo>
                  <a:lnTo>
                    <a:pt x="13823" y="823089"/>
                  </a:lnTo>
                  <a:cubicBezTo>
                    <a:pt x="10157" y="823089"/>
                    <a:pt x="6641" y="821632"/>
                    <a:pt x="4049" y="819040"/>
                  </a:cubicBezTo>
                  <a:cubicBezTo>
                    <a:pt x="1456" y="816448"/>
                    <a:pt x="0" y="812932"/>
                    <a:pt x="0" y="809266"/>
                  </a:cubicBezTo>
                  <a:lnTo>
                    <a:pt x="0" y="13823"/>
                  </a:lnTo>
                  <a:cubicBezTo>
                    <a:pt x="0" y="10157"/>
                    <a:pt x="1456" y="6641"/>
                    <a:pt x="4049" y="4049"/>
                  </a:cubicBezTo>
                  <a:cubicBezTo>
                    <a:pt x="6641" y="1456"/>
                    <a:pt x="10157" y="0"/>
                    <a:pt x="13823" y="0"/>
                  </a:cubicBezTo>
                  <a:close/>
                </a:path>
              </a:pathLst>
            </a:custGeom>
            <a:blipFill>
              <a:blip r:embed="rId2"/>
              <a:stretch>
                <a:fillRect l="-521" t="0" r="-521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72950" y="3352800"/>
            <a:ext cx="5448300" cy="6267450"/>
            <a:chOff x="0" y="0"/>
            <a:chExt cx="715512" cy="82308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15512" cy="823089"/>
            </a:xfrm>
            <a:custGeom>
              <a:avLst/>
              <a:gdLst/>
              <a:ahLst/>
              <a:cxnLst/>
              <a:rect r="r" b="b" t="t" l="l"/>
              <a:pathLst>
                <a:path h="823089" w="715512">
                  <a:moveTo>
                    <a:pt x="28420" y="0"/>
                  </a:moveTo>
                  <a:lnTo>
                    <a:pt x="687092" y="0"/>
                  </a:lnTo>
                  <a:cubicBezTo>
                    <a:pt x="702788" y="0"/>
                    <a:pt x="715512" y="12724"/>
                    <a:pt x="715512" y="28420"/>
                  </a:cubicBezTo>
                  <a:lnTo>
                    <a:pt x="715512" y="794669"/>
                  </a:lnTo>
                  <a:cubicBezTo>
                    <a:pt x="715512" y="802206"/>
                    <a:pt x="712518" y="809435"/>
                    <a:pt x="707188" y="814765"/>
                  </a:cubicBezTo>
                  <a:cubicBezTo>
                    <a:pt x="701858" y="820095"/>
                    <a:pt x="694630" y="823089"/>
                    <a:pt x="687092" y="823089"/>
                  </a:cubicBezTo>
                  <a:lnTo>
                    <a:pt x="28420" y="823089"/>
                  </a:lnTo>
                  <a:cubicBezTo>
                    <a:pt x="12724" y="823089"/>
                    <a:pt x="0" y="810365"/>
                    <a:pt x="0" y="794669"/>
                  </a:cubicBezTo>
                  <a:lnTo>
                    <a:pt x="0" y="28420"/>
                  </a:lnTo>
                  <a:cubicBezTo>
                    <a:pt x="0" y="12724"/>
                    <a:pt x="12724" y="0"/>
                    <a:pt x="2842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321" r="0" b="-321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666750" y="809625"/>
            <a:ext cx="169545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00"/>
              </a:lnSpc>
            </a:pPr>
            <a:r>
              <a:rPr lang="en-US" sz="8000" spc="-240">
                <a:solidFill>
                  <a:srgbClr val="58544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AI Waste Classification: Hazardous &amp; Mixed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7B2">
                <a:alpha val="100000"/>
              </a:srgbClr>
            </a:gs>
            <a:gs pos="100000">
              <a:srgbClr val="7ED957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7ED957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758515" y="1028700"/>
            <a:ext cx="8067371" cy="7977945"/>
            <a:chOff x="0" y="0"/>
            <a:chExt cx="1366109" cy="13509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66109" cy="1350966"/>
            </a:xfrm>
            <a:custGeom>
              <a:avLst/>
              <a:gdLst/>
              <a:ahLst/>
              <a:cxnLst/>
              <a:rect r="r" b="b" t="t" l="l"/>
              <a:pathLst>
                <a:path h="1350966" w="1366109">
                  <a:moveTo>
                    <a:pt x="0" y="0"/>
                  </a:moveTo>
                  <a:lnTo>
                    <a:pt x="1366109" y="0"/>
                  </a:lnTo>
                  <a:lnTo>
                    <a:pt x="1366109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l="-24215" t="0" r="-24215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666750" y="809625"/>
            <a:ext cx="6886575" cy="4098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 strike="noStrike" u="none">
                <a:solidFill>
                  <a:srgbClr val="58544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Scalable Architecture and Technology Stack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6750" y="5831608"/>
            <a:ext cx="6886575" cy="3049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19"/>
              </a:lnSpc>
            </a:pPr>
            <a:r>
              <a:rPr lang="en-US" sz="2799" spc="-41" strike="noStrike" u="none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Build Ezhil utilizes a </a:t>
            </a:r>
            <a:r>
              <a:rPr lang="en-US" b="true" sz="2799" spc="-41" strike="noStrike" u="none">
                <a:solidFill>
                  <a:srgbClr val="58544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Progressive Web App (PWA)</a:t>
            </a:r>
            <a:r>
              <a:rPr lang="en-US" sz="2799" spc="-41" strike="noStrike" u="none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framework, integrating Gemini AI models for waste classification and Firebase for secure data management. This architecture supports real-time updates and efficient civic engagement.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7B2">
                <a:alpha val="100000"/>
              </a:srgbClr>
            </a:gs>
            <a:gs pos="100000">
              <a:srgbClr val="7ED957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685800"/>
            <a:ext cx="8324850" cy="3105150"/>
            <a:chOff x="0" y="0"/>
            <a:chExt cx="11099800" cy="414020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66675"/>
              <a:ext cx="11099800" cy="30405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 spc="-240">
                  <a:solidFill>
                    <a:srgbClr val="58544D"/>
                  </a:solidFill>
                  <a:latin typeface="Georgia Pro Condensed"/>
                  <a:ea typeface="Georgia Pro Condensed"/>
                  <a:cs typeface="Georgia Pro Condensed"/>
                  <a:sym typeface="Georgia Pro Condensed"/>
                </a:rPr>
                <a:t>Real-Time Cleanliness Metrics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581400"/>
              <a:ext cx="11099800" cy="55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00"/>
                </a:lnSpc>
                <a:spcBef>
                  <a:spcPct val="0"/>
                </a:spcBef>
              </a:pPr>
              <a:r>
                <a:rPr lang="en-US" b="true" sz="2500" spc="-37">
                  <a:solidFill>
                    <a:srgbClr val="58544D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Visualizing waste management insights in real-time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144000" y="5086350"/>
            <a:ext cx="8324850" cy="2195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39"/>
              </a:lnSpc>
            </a:pPr>
            <a:r>
              <a:rPr lang="en-US" sz="3099" spc="-46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dashboard provides citizens and authorities with </a:t>
            </a:r>
            <a:r>
              <a:rPr lang="en-US" b="true" sz="3099" spc="-46">
                <a:solidFill>
                  <a:srgbClr val="58544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instant insights</a:t>
            </a:r>
            <a:r>
              <a:rPr lang="en-US" sz="3099" spc="-46">
                <a:solidFill>
                  <a:srgbClr val="58544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into area cleanliness, enabling timely actions based on user reports and fostering a cleaner Madurai for all.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28700" y="1028700"/>
            <a:ext cx="6046919" cy="8898491"/>
          </a:xfrm>
          <a:custGeom>
            <a:avLst/>
            <a:gdLst/>
            <a:ahLst/>
            <a:cxnLst/>
            <a:rect r="r" b="b" t="t" l="l"/>
            <a:pathLst>
              <a:path h="8898491" w="6046919">
                <a:moveTo>
                  <a:pt x="0" y="0"/>
                </a:moveTo>
                <a:lnTo>
                  <a:pt x="6046919" y="0"/>
                </a:lnTo>
                <a:lnTo>
                  <a:pt x="6046919" y="8898491"/>
                </a:lnTo>
                <a:lnTo>
                  <a:pt x="0" y="88984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97" r="0" b="-997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Build Ezhil</dc:description>
  <dc:identifier>DAHClCh7we8</dc:identifier>
  <dcterms:modified xsi:type="dcterms:W3CDTF">2011-08-01T06:04:30Z</dcterms:modified>
  <cp:revision>1</cp:revision>
  <dc:title>Presentation - Build Ezhil</dc:title>
</cp:coreProperties>
</file>

<file path=docProps/thumbnail.jpeg>
</file>